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0"/>
  </p:notesMasterIdLst>
  <p:sldIdLst>
    <p:sldId id="278" r:id="rId2"/>
    <p:sldId id="281" r:id="rId3"/>
    <p:sldId id="262" r:id="rId4"/>
    <p:sldId id="263" r:id="rId5"/>
    <p:sldId id="264" r:id="rId6"/>
    <p:sldId id="265" r:id="rId7"/>
    <p:sldId id="266" r:id="rId8"/>
    <p:sldId id="261" r:id="rId9"/>
    <p:sldId id="290" r:id="rId10"/>
    <p:sldId id="289" r:id="rId11"/>
    <p:sldId id="276" r:id="rId12"/>
    <p:sldId id="270" r:id="rId13"/>
    <p:sldId id="280" r:id="rId14"/>
    <p:sldId id="283" r:id="rId15"/>
    <p:sldId id="277" r:id="rId16"/>
    <p:sldId id="282" r:id="rId17"/>
    <p:sldId id="284" r:id="rId18"/>
    <p:sldId id="27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1F68"/>
    <a:srgbClr val="7ABC32"/>
    <a:srgbClr val="2A5A06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13" autoAdjust="0"/>
    <p:restoredTop sz="94660"/>
  </p:normalViewPr>
  <p:slideViewPr>
    <p:cSldViewPr>
      <p:cViewPr varScale="1">
        <p:scale>
          <a:sx n="65" d="100"/>
          <a:sy n="65" d="100"/>
        </p:scale>
        <p:origin x="-93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156370338" cy="1563703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C481B-526A-4048-9300-9540F31210CE}" type="datetimeFigureOut">
              <a:rPr lang="uk-UA" smtClean="0"/>
              <a:pPr/>
              <a:t>30.11.2015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050EA-16A8-4490-8A5A-DE017F3C8C9F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074F12-AA26-4AC8-9962-C36BB8F32554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ownloads\mando_diao_give_me_freedom_give_me_fire_(NaitiMP3.ru).mp3" TargetMode="Externa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G:\&#1059;&#1088;&#1086;&#1082;%20&#1074;&#1110;&#1076;&#1082;&#1088;&#1080;&#1090;&#1080;&#1081;\Healthy%20Breakfast%20Ideas_%20Quick%20&amp;%20Easy%20(1)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latin typeface="Comic Sans MS" pitchFamily="66" charset="0"/>
              </a:rPr>
              <a:t>“We are what we eat.”</a:t>
            </a:r>
            <a:endParaRPr lang="ru-RU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60524" y="1600200"/>
            <a:ext cx="6416675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057400"/>
            <a:ext cx="7866888" cy="1981200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>
                <a:solidFill>
                  <a:srgbClr val="FF0000"/>
                </a:solidFill>
              </a:rPr>
              <a:t>Let`s play a game</a:t>
            </a:r>
            <a:endParaRPr lang="uk-UA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FF0000"/>
                </a:solidFill>
                <a:latin typeface="Comic Sans MS" pitchFamily="66" charset="0"/>
              </a:rPr>
              <a:t>Reading.</a:t>
            </a:r>
            <a:endParaRPr lang="ru-RU" sz="8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Read the text “PACKING A HEALTHY LUNCH” and choose the word that best fits each gap.</a:t>
            </a:r>
          </a:p>
          <a:p>
            <a:pPr>
              <a:buNone/>
            </a:pPr>
            <a:endParaRPr lang="en-US" dirty="0" smtClean="0"/>
          </a:p>
          <a:p>
            <a:pPr marL="596646" indent="-514350"/>
            <a:r>
              <a:rPr lang="en-US" dirty="0" smtClean="0"/>
              <a:t>Choose the correct answers.</a:t>
            </a:r>
          </a:p>
          <a:p>
            <a:pPr marL="596646" indent="-514350">
              <a:buNone/>
            </a:pPr>
            <a:r>
              <a:rPr lang="en-US" dirty="0" smtClean="0"/>
              <a:t> 1. a).           6. c).         11. a).</a:t>
            </a:r>
          </a:p>
          <a:p>
            <a:pPr marL="596646" indent="-514350">
              <a:buNone/>
            </a:pPr>
            <a:r>
              <a:rPr lang="en-US" dirty="0" smtClean="0"/>
              <a:t> 2. a).           7. c).         12. c).</a:t>
            </a:r>
          </a:p>
          <a:p>
            <a:pPr marL="596646" indent="-514350">
              <a:buNone/>
            </a:pPr>
            <a:r>
              <a:rPr lang="en-US" dirty="0" smtClean="0"/>
              <a:t> 3. b).           8. b).         13. b).</a:t>
            </a:r>
          </a:p>
          <a:p>
            <a:pPr marL="596646" indent="-514350">
              <a:buNone/>
            </a:pPr>
            <a:r>
              <a:rPr lang="en-US" dirty="0" smtClean="0"/>
              <a:t> 4. c).           9. c).          14. b).</a:t>
            </a:r>
          </a:p>
          <a:p>
            <a:pPr marL="596646" indent="-514350">
              <a:buNone/>
            </a:pPr>
            <a:r>
              <a:rPr lang="en-US" dirty="0" smtClean="0"/>
              <a:t> 5. a).           10.c).         15. c).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2708275"/>
            <a:ext cx="2590800" cy="34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LET’S MAKE A PROJECT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Содержимое 12" descr="Picture08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181600" y="2971800"/>
            <a:ext cx="3571875" cy="3697287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95350" y="1543050"/>
            <a:ext cx="3713162" cy="2963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Grammar: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Conditional Mood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1066800" y="2362200"/>
            <a:ext cx="3416300" cy="993775"/>
            <a:chOff x="720" y="1392"/>
            <a:chExt cx="4058" cy="480"/>
          </a:xfrm>
        </p:grpSpPr>
        <p:sp>
          <p:nvSpPr>
            <p:cNvPr id="4" name="AutoShape 5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grpSp>
          <p:nvGrpSpPr>
            <p:cNvPr id="5" name="Group 6"/>
            <p:cNvGrpSpPr>
              <a:grpSpLocks/>
            </p:cNvGrpSpPr>
            <p:nvPr/>
          </p:nvGrpSpPr>
          <p:grpSpPr bwMode="auto">
            <a:xfrm>
              <a:off x="728" y="1407"/>
              <a:ext cx="4043" cy="444"/>
              <a:chOff x="742" y="1407"/>
              <a:chExt cx="3988" cy="444"/>
            </a:xfrm>
          </p:grpSpPr>
          <p:sp>
            <p:nvSpPr>
              <p:cNvPr id="6" name="AutoShape 7"/>
              <p:cNvSpPr>
                <a:spLocks noChangeArrowheads="1"/>
              </p:cNvSpPr>
              <p:nvPr/>
            </p:nvSpPr>
            <p:spPr bwMode="ltGray">
              <a:xfrm>
                <a:off x="742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" name="AutoShape 8"/>
              <p:cNvSpPr>
                <a:spLocks noChangeArrowheads="1"/>
              </p:cNvSpPr>
              <p:nvPr/>
            </p:nvSpPr>
            <p:spPr bwMode="ltGray">
              <a:xfrm>
                <a:off x="742" y="1407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800" b="1" dirty="0" smtClean="0">
                  <a:solidFill>
                    <a:schemeClr val="bg1"/>
                  </a:solidFill>
                  <a:cs typeface="+mn-cs"/>
                </a:endParaRPr>
              </a:p>
              <a:p>
                <a:pPr algn="ctr">
                  <a:defRPr/>
                </a:pPr>
                <a:r>
                  <a:rPr lang="en-US" sz="2800" b="1" dirty="0" smtClean="0">
                    <a:solidFill>
                      <a:schemeClr val="bg1"/>
                    </a:solidFill>
                    <a:cs typeface="+mn-cs"/>
                  </a:rPr>
                  <a:t>1</a:t>
                </a:r>
                <a:r>
                  <a:rPr lang="en-US" sz="2800" b="1" baseline="30000" dirty="0" smtClean="0">
                    <a:solidFill>
                      <a:schemeClr val="bg1"/>
                    </a:solidFill>
                    <a:cs typeface="+mn-cs"/>
                  </a:rPr>
                  <a:t>st</a:t>
                </a:r>
                <a:r>
                  <a:rPr lang="en-US" sz="2800" b="1" dirty="0" smtClean="0">
                    <a:solidFill>
                      <a:schemeClr val="bg1"/>
                    </a:solidFill>
                    <a:cs typeface="+mn-cs"/>
                  </a:rPr>
                  <a:t> Conditional</a:t>
                </a:r>
                <a:endParaRPr lang="ru-RU" sz="2800" b="1" dirty="0">
                  <a:solidFill>
                    <a:schemeClr val="bg1"/>
                  </a:solidFill>
                  <a:cs typeface="+mn-cs"/>
                </a:endParaRPr>
              </a:p>
            </p:txBody>
          </p:sp>
        </p:grpSp>
      </p:grpSp>
      <p:pic>
        <p:nvPicPr>
          <p:cNvPr id="8" name="Picture 24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grayscl/>
          </a:blip>
          <a:srcRect l="42606" t="64474" r="19473"/>
          <a:stretch>
            <a:fillRect/>
          </a:stretch>
        </p:blipFill>
        <p:spPr bwMode="gray">
          <a:xfrm>
            <a:off x="1066800" y="1905000"/>
            <a:ext cx="622300" cy="7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533900" y="1447801"/>
          <a:ext cx="443059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5295"/>
                <a:gridCol w="2215295"/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If</a:t>
                      </a:r>
                      <a:r>
                        <a:rPr lang="en-US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-clause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</a:t>
                      </a:r>
                      <a:r>
                        <a:rPr lang="en-US" sz="28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clause</a:t>
                      </a:r>
                      <a:r>
                        <a:rPr lang="en-US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8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rPr lang="en-US" sz="2400" b="1" i="0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Present Simple</a:t>
                      </a:r>
                      <a:endParaRPr lang="ru-RU" sz="2400" b="1" i="0" dirty="0">
                        <a:solidFill>
                          <a:schemeClr val="bg1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i="0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Future Simple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188720">
                <a:tc>
                  <a:txBody>
                    <a:bodyPr/>
                    <a:lstStyle/>
                    <a:p>
                      <a:r>
                        <a:rPr lang="en-US" sz="2400" b="1" i="0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Past Simple</a:t>
                      </a:r>
                      <a:endParaRPr lang="ru-RU" sz="2400" b="1" i="0" dirty="0">
                        <a:solidFill>
                          <a:schemeClr val="bg1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solidFill>
                      <a:srgbClr val="E335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i="0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Would</a:t>
                      </a:r>
                      <a:r>
                        <a:rPr lang="en-GB" sz="2400" b="1" i="0" baseline="0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 + bare infinitive</a:t>
                      </a:r>
                      <a:endParaRPr lang="en-GB" sz="2400" b="1" i="0" dirty="0" smtClean="0">
                        <a:solidFill>
                          <a:schemeClr val="bg1"/>
                        </a:solidFill>
                        <a:latin typeface="Arial Black" pitchFamily="34" charset="0"/>
                      </a:endParaRPr>
                    </a:p>
                  </a:txBody>
                  <a:tcPr anchor="ctr">
                    <a:solidFill>
                      <a:srgbClr val="E3358C"/>
                    </a:solidFill>
                  </a:tcPr>
                </a:tc>
              </a:tr>
            </a:tbl>
          </a:graphicData>
        </a:graphic>
      </p:graphicFrame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1066800" y="3428999"/>
            <a:ext cx="3416300" cy="914077"/>
            <a:chOff x="720" y="1407"/>
            <a:chExt cx="4058" cy="728"/>
          </a:xfrm>
          <a:solidFill>
            <a:srgbClr val="C11F68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6" name="AutoShape 5"/>
            <p:cNvSpPr>
              <a:spLocks noChangeArrowheads="1"/>
            </p:cNvSpPr>
            <p:nvPr/>
          </p:nvSpPr>
          <p:spPr bwMode="ltGray">
            <a:xfrm>
              <a:off x="720" y="1498"/>
              <a:ext cx="4058" cy="637"/>
            </a:xfrm>
            <a:prstGeom prst="roundRect">
              <a:avLst>
                <a:gd name="adj" fmla="val 17509"/>
              </a:avLst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3200" b="1" dirty="0" smtClean="0">
                  <a:solidFill>
                    <a:schemeClr val="bg1"/>
                  </a:solidFill>
                  <a:cs typeface="+mn-cs"/>
                </a:rPr>
                <a:t>2</a:t>
              </a:r>
              <a:r>
                <a:rPr lang="en-US" sz="3200" b="1" baseline="30000" dirty="0" smtClean="0">
                  <a:solidFill>
                    <a:schemeClr val="bg1"/>
                  </a:solidFill>
                  <a:cs typeface="+mn-cs"/>
                </a:rPr>
                <a:t>nd</a:t>
              </a:r>
              <a:r>
                <a:rPr lang="en-US" sz="3200" b="1" dirty="0" smtClean="0">
                  <a:solidFill>
                    <a:schemeClr val="bg1"/>
                  </a:solidFill>
                  <a:cs typeface="+mn-cs"/>
                </a:rPr>
                <a:t> Conditional</a:t>
              </a:r>
              <a:endParaRPr lang="ru-RU" sz="3200" b="1" dirty="0">
                <a:solidFill>
                  <a:schemeClr val="bg1"/>
                </a:solidFill>
                <a:cs typeface="+mn-cs"/>
              </a:endParaRPr>
            </a:p>
          </p:txBody>
        </p:sp>
        <p:grpSp>
          <p:nvGrpSpPr>
            <p:cNvPr id="17" name="Group 6"/>
            <p:cNvGrpSpPr>
              <a:grpSpLocks/>
            </p:cNvGrpSpPr>
            <p:nvPr/>
          </p:nvGrpSpPr>
          <p:grpSpPr bwMode="auto">
            <a:xfrm>
              <a:off x="728" y="1407"/>
              <a:ext cx="4043" cy="444"/>
              <a:chOff x="742" y="1407"/>
              <a:chExt cx="3988" cy="444"/>
            </a:xfrm>
            <a:grpFill/>
          </p:grpSpPr>
          <p:sp>
            <p:nvSpPr>
              <p:cNvPr id="18" name="AutoShape 7"/>
              <p:cNvSpPr>
                <a:spLocks noChangeArrowheads="1"/>
              </p:cNvSpPr>
              <p:nvPr/>
            </p:nvSpPr>
            <p:spPr bwMode="ltGray">
              <a:xfrm>
                <a:off x="742" y="1736"/>
                <a:ext cx="3988" cy="11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9" name="AutoShape 8"/>
              <p:cNvSpPr>
                <a:spLocks noChangeArrowheads="1"/>
              </p:cNvSpPr>
              <p:nvPr/>
            </p:nvSpPr>
            <p:spPr bwMode="ltGray">
              <a:xfrm>
                <a:off x="742" y="1407"/>
                <a:ext cx="3988" cy="11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pic>
        <p:nvPicPr>
          <p:cNvPr id="20" name="Picture 24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grayscl/>
          </a:blip>
          <a:srcRect l="42606" t="64474" r="19473"/>
          <a:stretch>
            <a:fillRect/>
          </a:stretch>
        </p:blipFill>
        <p:spPr bwMode="gray">
          <a:xfrm>
            <a:off x="1066800" y="2819400"/>
            <a:ext cx="538163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1066800" y="4495800"/>
            <a:ext cx="792480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if / go to New York/ visit the McDonald’s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if / have a reservation for a table for two / go to that restaurant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3. if / eat junk food / have some problems with  health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  <a:defRPr/>
            </a:pPr>
            <a:endParaRPr lang="en-US" sz="1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2392680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rgbClr val="FF0000"/>
                </a:solidFill>
                <a:latin typeface="Comic Sans MS" pitchFamily="66" charset="0"/>
              </a:rPr>
              <a:t>Let`s relax and sing the song.</a:t>
            </a:r>
            <a:endParaRPr lang="ru-RU" sz="6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Picture 2" descr="C:\Users\п1\Desktop\Presentation\pic\Happy_people_dancing_Back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667000"/>
            <a:ext cx="8832850" cy="3316287"/>
          </a:xfrm>
          <a:prstGeom prst="rect">
            <a:avLst/>
          </a:prstGeom>
          <a:noFill/>
        </p:spPr>
      </p:pic>
      <p:pic>
        <p:nvPicPr>
          <p:cNvPr id="4" name="mando_diao_give_me_freedom_give_me_fire_(NaitiMP3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72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Homework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</a:rPr>
              <a:t/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effectLst/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9200" y="990600"/>
            <a:ext cx="7620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7030A0"/>
                </a:solidFill>
              </a:rPr>
              <a:t>You’ve learnt a lot of </a:t>
            </a:r>
            <a:r>
              <a:rPr lang="en-US" sz="2800" smtClean="0">
                <a:solidFill>
                  <a:srgbClr val="7030A0"/>
                </a:solidFill>
              </a:rPr>
              <a:t>about healthy </a:t>
            </a:r>
            <a:r>
              <a:rPr lang="en-US" sz="2800" dirty="0" smtClean="0">
                <a:solidFill>
                  <a:srgbClr val="7030A0"/>
                </a:solidFill>
              </a:rPr>
              <a:t>food. Write your healthy menu for supper.</a:t>
            </a:r>
            <a:endParaRPr lang="ru-RU" sz="2800" dirty="0" smtClean="0">
              <a:solidFill>
                <a:srgbClr val="7030A0"/>
              </a:solidFill>
            </a:endParaRPr>
          </a:p>
        </p:txBody>
      </p:sp>
      <p:pic>
        <p:nvPicPr>
          <p:cNvPr id="5" name="Рисунок 43" descr="http://www.ljplus.ru/img4/c/o/cotwt/ed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2419350"/>
            <a:ext cx="691515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381000"/>
            <a:ext cx="7406640" cy="1472184"/>
          </a:xfrm>
        </p:spPr>
        <p:txBody>
          <a:bodyPr>
            <a:normAutofit fontScale="90000"/>
          </a:bodyPr>
          <a:lstStyle/>
          <a:p>
            <a:r>
              <a:rPr lang="en-US" sz="8000" dirty="0" smtClean="0">
                <a:solidFill>
                  <a:srgbClr val="FF0000"/>
                </a:solidFill>
              </a:rPr>
              <a:t>Results :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18 – 13 – a very good result</a:t>
            </a:r>
          </a:p>
          <a:p>
            <a:r>
              <a:rPr lang="en-US" sz="2800" dirty="0" smtClean="0"/>
              <a:t>12 – 7 - rather well</a:t>
            </a:r>
          </a:p>
          <a:p>
            <a:r>
              <a:rPr lang="en-US" sz="2800" dirty="0" smtClean="0"/>
              <a:t>6 - 0 – </a:t>
            </a:r>
            <a:r>
              <a:rPr lang="en-US" sz="2800" smtClean="0"/>
              <a:t>not good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i="1" dirty="0" err="1" smtClean="0">
                <a:solidFill>
                  <a:srgbClr val="FF0000"/>
                </a:solidFill>
                <a:latin typeface="Comic Sans MS" pitchFamily="66" charset="0"/>
              </a:rPr>
              <a:t>Cinquain</a:t>
            </a:r>
            <a:endParaRPr lang="ru-RU" sz="8000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Line 1: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One word giving the title (noun).</a:t>
            </a:r>
          </a:p>
          <a:p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Line 2: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Two words that describe the title(adjectives).</a:t>
            </a:r>
          </a:p>
          <a:p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Line 3: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Three words that describes actions (verbs).</a:t>
            </a:r>
          </a:p>
          <a:p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Line 4: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Four words that express feeling or describe more.</a:t>
            </a:r>
          </a:p>
          <a:p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Line 5: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One word that gives the title a different name (synonym).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Picture 3" descr="C:\Users\п1\Desktop\Presentation\pic\Nature-Made-Vitamins-300x3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0"/>
            <a:ext cx="24384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latin typeface="Comic Sans MS" pitchFamily="66" charset="0"/>
              </a:rPr>
              <a:t>The lesson is over.</a:t>
            </a:r>
            <a:endParaRPr lang="ru-RU" sz="6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Picture 2" descr="C:\Users\Luda\Pictures\3715Q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981075"/>
            <a:ext cx="7775575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685800"/>
            <a:ext cx="7498080" cy="731838"/>
          </a:xfrm>
        </p:spPr>
        <p:txBody>
          <a:bodyPr>
            <a:normAutofit fontScale="90000"/>
          </a:bodyPr>
          <a:lstStyle/>
          <a:p>
            <a:r>
              <a:rPr lang="en-US" sz="4000" i="1" dirty="0" smtClean="0">
                <a:solidFill>
                  <a:srgbClr val="FF0000"/>
                </a:solidFill>
                <a:latin typeface="Comic Sans MS" pitchFamily="66" charset="0"/>
              </a:rPr>
              <a:t>Make up the proverbs matching the beginning with the ending. 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25196" indent="-342900">
              <a:buAutoNum type="arabicPeriod"/>
            </a:pPr>
            <a:r>
              <a:rPr lang="en-US" sz="1800" b="1" dirty="0" smtClean="0">
                <a:latin typeface="Bodoni MT Black" pitchFamily="18" charset="0"/>
              </a:rPr>
              <a:t>A hungry man</a:t>
            </a:r>
            <a:r>
              <a:rPr lang="uk-UA" sz="1800" b="1" dirty="0" smtClean="0">
                <a:latin typeface="Bodoni MT Black" pitchFamily="18" charset="0"/>
              </a:rPr>
              <a:t>                            </a:t>
            </a:r>
            <a:r>
              <a:rPr lang="en-US" sz="1800" b="1" dirty="0" smtClean="0">
                <a:latin typeface="Bodoni MT Black" pitchFamily="18" charset="0"/>
              </a:rPr>
              <a:t>a) kettle of fish</a:t>
            </a:r>
          </a:p>
          <a:p>
            <a:pPr marL="425196" indent="-342900">
              <a:buAutoNum type="arabicPeriod"/>
            </a:pPr>
            <a:r>
              <a:rPr lang="en-US" sz="1800" b="1" dirty="0" smtClean="0">
                <a:latin typeface="Bodoni MT Black" pitchFamily="18" charset="0"/>
              </a:rPr>
              <a:t>Man shall not live                      b) with eating.</a:t>
            </a:r>
          </a:p>
          <a:p>
            <a:pPr marL="425196" indent="-342900">
              <a:buAutoNum type="arabicPeriod"/>
            </a:pPr>
            <a:r>
              <a:rPr lang="en-US" sz="1800" b="1" dirty="0" smtClean="0">
                <a:latin typeface="Bodoni MT Black" pitchFamily="18" charset="0"/>
              </a:rPr>
              <a:t>Cast no greedy eye                      c) spoil the </a:t>
            </a:r>
            <a:r>
              <a:rPr lang="en-US" sz="1800" b="1" dirty="0" err="1" smtClean="0">
                <a:latin typeface="Bodoni MT Black" pitchFamily="18" charset="0"/>
              </a:rPr>
              <a:t>porrige</a:t>
            </a:r>
            <a:r>
              <a:rPr lang="en-US" sz="1800" b="1" dirty="0" smtClean="0">
                <a:latin typeface="Bodoni MT Black" pitchFamily="18" charset="0"/>
              </a:rPr>
              <a:t>.</a:t>
            </a:r>
          </a:p>
          <a:p>
            <a:pPr marL="425196" indent="-342900">
              <a:buAutoNum type="arabicPeriod"/>
            </a:pPr>
            <a:r>
              <a:rPr lang="en-US" sz="1800" b="1" dirty="0" smtClean="0">
                <a:latin typeface="Bodoni MT Black" pitchFamily="18" charset="0"/>
              </a:rPr>
              <a:t>Too much butter won`t               d) its own bread.</a:t>
            </a:r>
          </a:p>
          <a:p>
            <a:pPr marL="425196" indent="-342900">
              <a:buAutoNum type="arabicPeriod"/>
            </a:pPr>
            <a:r>
              <a:rPr lang="en-US" sz="1800" b="1" dirty="0" smtClean="0">
                <a:latin typeface="Bodoni MT Black" pitchFamily="18" charset="0"/>
              </a:rPr>
              <a:t>Life isn`t bad                              e) by bread alone.</a:t>
            </a:r>
          </a:p>
          <a:p>
            <a:pPr marL="425196" indent="-342900">
              <a:buAutoNum type="arabicPeriod"/>
            </a:pPr>
            <a:r>
              <a:rPr lang="en-US" sz="1800" b="1" dirty="0" smtClean="0">
                <a:latin typeface="Bodoni MT Black" pitchFamily="18" charset="0"/>
              </a:rPr>
              <a:t>Keep your breathe                      f) in a sound body.</a:t>
            </a:r>
          </a:p>
          <a:p>
            <a:pPr marL="425196" indent="-342900">
              <a:buAutoNum type="arabicPeriod"/>
            </a:pPr>
            <a:r>
              <a:rPr lang="en-US" sz="1800" b="1" dirty="0" smtClean="0">
                <a:latin typeface="Bodoni MT Black" pitchFamily="18" charset="0"/>
              </a:rPr>
              <a:t>It`s a pretty                                 g) at another man`s pie.</a:t>
            </a:r>
          </a:p>
          <a:p>
            <a:pPr marL="425196" indent="-342900">
              <a:buAutoNum type="arabicPeriod"/>
            </a:pPr>
            <a:r>
              <a:rPr lang="en-US" sz="1800" b="1" dirty="0" smtClean="0">
                <a:latin typeface="Bodoni MT Black" pitchFamily="18" charset="0"/>
              </a:rPr>
              <a:t>Every day brings                          h) smells meat afar off.                          </a:t>
            </a:r>
          </a:p>
          <a:p>
            <a:pPr marL="425196" indent="-342900">
              <a:buAutoNum type="arabicPeriod"/>
            </a:pPr>
            <a:r>
              <a:rPr lang="en-US" sz="1800" b="1" dirty="0" smtClean="0">
                <a:latin typeface="Bodoni MT Black" pitchFamily="18" charset="0"/>
              </a:rPr>
              <a:t>Appetite comes                             </a:t>
            </a:r>
            <a:r>
              <a:rPr lang="en-US" sz="1800" b="1" dirty="0" err="1" smtClean="0">
                <a:latin typeface="Bodoni MT Black" pitchFamily="18" charset="0"/>
              </a:rPr>
              <a:t>i</a:t>
            </a:r>
            <a:r>
              <a:rPr lang="en-US" sz="1800" b="1" dirty="0" smtClean="0">
                <a:latin typeface="Bodoni MT Black" pitchFamily="18" charset="0"/>
              </a:rPr>
              <a:t>) to cool your </a:t>
            </a:r>
            <a:r>
              <a:rPr lang="en-US" sz="1800" b="1" dirty="0" err="1" smtClean="0">
                <a:latin typeface="Bodoni MT Black" pitchFamily="18" charset="0"/>
              </a:rPr>
              <a:t>porrige</a:t>
            </a:r>
            <a:r>
              <a:rPr lang="en-US" sz="1800" b="1" dirty="0" smtClean="0">
                <a:latin typeface="Bodoni MT Black" pitchFamily="18" charset="0"/>
              </a:rPr>
              <a:t>.</a:t>
            </a:r>
          </a:p>
          <a:p>
            <a:pPr marL="425196" indent="-342900">
              <a:buAutoNum type="arabicPeriod"/>
            </a:pPr>
            <a:r>
              <a:rPr lang="en-US" sz="1800" b="1" dirty="0" smtClean="0">
                <a:latin typeface="Bodoni MT Black" pitchFamily="18" charset="0"/>
              </a:rPr>
              <a:t>A sound mind                              j ) when you have bread.</a:t>
            </a:r>
          </a:p>
          <a:p>
            <a:pPr marL="425196" indent="-342900">
              <a:buNone/>
            </a:pPr>
            <a:endParaRPr lang="ru-RU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4953000"/>
            <a:ext cx="3200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sidebar-pyramid-gra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4699000"/>
            <a:ext cx="31210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sidebar-pyramid-frui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738188"/>
            <a:ext cx="22987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sidebar-pyramid-mea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1838" y="4687888"/>
            <a:ext cx="3141662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sidebar-pyramid-veggi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263" y="1677988"/>
            <a:ext cx="22637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sidebar-pyramid-mil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80100" y="885825"/>
            <a:ext cx="27813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017713" y="2119313"/>
            <a:ext cx="5051425" cy="2627312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6000" b="1" dirty="0">
                <a:solidFill>
                  <a:srgbClr val="CC0000"/>
                </a:solidFill>
              </a:rPr>
              <a:t>FOOD </a:t>
            </a:r>
            <a:br>
              <a:rPr lang="en-US" sz="6000" b="1" dirty="0">
                <a:solidFill>
                  <a:srgbClr val="CC0000"/>
                </a:solidFill>
              </a:rPr>
            </a:br>
            <a:r>
              <a:rPr lang="en-US" sz="6000" b="1" dirty="0">
                <a:solidFill>
                  <a:srgbClr val="CC0000"/>
                </a:solidFill>
              </a:rPr>
              <a:t>GROUPS</a:t>
            </a:r>
            <a:endParaRPr lang="ru-RU" sz="6000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Sona-masu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4527550"/>
            <a:ext cx="3382962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8" descr="макаро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03550"/>
            <a:ext cx="2851150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133600" y="228600"/>
            <a:ext cx="4273550" cy="1098550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Bread, Cereals, </a:t>
            </a:r>
            <a:br>
              <a:rPr kumimoji="0" lang="en-US" sz="43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3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Rice and Pasta</a:t>
            </a:r>
          </a:p>
        </p:txBody>
      </p:sp>
      <p:pic>
        <p:nvPicPr>
          <p:cNvPr id="5" name="Picture 9" descr="Various_grain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1663" y="3587750"/>
            <a:ext cx="4732337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7"/>
          <p:cNvSpPr>
            <a:spLocks noChangeArrowheads="1"/>
          </p:cNvSpPr>
          <p:nvPr/>
        </p:nvSpPr>
        <p:spPr bwMode="auto">
          <a:xfrm>
            <a:off x="2178050" y="1946275"/>
            <a:ext cx="4105275" cy="25971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000">
                <a:solidFill>
                  <a:srgbClr val="FFFF66"/>
                </a:solidFill>
              </a:rPr>
              <a:t>When you eat food </a:t>
            </a:r>
          </a:p>
          <a:p>
            <a:pPr algn="ctr"/>
            <a:r>
              <a:rPr lang="en-US" sz="3000">
                <a:solidFill>
                  <a:srgbClr val="FFFF66"/>
                </a:solidFill>
              </a:rPr>
              <a:t>from this group, </a:t>
            </a:r>
          </a:p>
          <a:p>
            <a:pPr algn="ctr"/>
            <a:r>
              <a:rPr lang="en-US" sz="3000">
                <a:solidFill>
                  <a:srgbClr val="FFFF66"/>
                </a:solidFill>
              </a:rPr>
              <a:t>it gives your body </a:t>
            </a:r>
          </a:p>
          <a:p>
            <a:pPr algn="ctr"/>
            <a:r>
              <a:rPr lang="en-US" sz="3000">
                <a:solidFill>
                  <a:srgbClr val="FFFF66"/>
                </a:solidFill>
              </a:rPr>
              <a:t>energy to work and play.</a:t>
            </a:r>
            <a:endParaRPr lang="ru-RU" sz="3000">
              <a:solidFill>
                <a:srgbClr val="FFFF66"/>
              </a:solidFill>
            </a:endParaRPr>
          </a:p>
        </p:txBody>
      </p:sp>
      <p:pic>
        <p:nvPicPr>
          <p:cNvPr id="7" name="Picture 23" descr="2216315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1764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6" descr="20070815_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4913" y="0"/>
            <a:ext cx="2859087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24209375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75088" y="685800"/>
            <a:ext cx="5268912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2" descr="231356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00513"/>
            <a:ext cx="3962400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582738" y="76201"/>
            <a:ext cx="6646862" cy="914399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Fruit and Vegetables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304800" y="838201"/>
            <a:ext cx="3948113" cy="3200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000" dirty="0">
                <a:solidFill>
                  <a:srgbClr val="FFFF66"/>
                </a:solidFill>
              </a:rPr>
              <a:t>This group has a lot of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vitamins and minerals. 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Your body needs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them to stay healthy.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Vitamins and minerals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help your body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fight sickness.</a:t>
            </a:r>
            <a:endParaRPr lang="ru-RU" sz="3000" dirty="0">
              <a:solidFill>
                <a:srgbClr val="FFFF66"/>
              </a:solidFill>
            </a:endParaRPr>
          </a:p>
        </p:txBody>
      </p:sp>
      <p:pic>
        <p:nvPicPr>
          <p:cNvPr id="6" name="Picture 8" descr="H110336-fruit-SP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3468688"/>
            <a:ext cx="4271963" cy="3389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7" descr="milk_product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16363"/>
            <a:ext cx="3984625" cy="294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559050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4" descr="Рисунок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29325" y="3862388"/>
            <a:ext cx="3114675" cy="299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9" descr="20070921_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37263" y="0"/>
            <a:ext cx="3106737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462213" y="381001"/>
            <a:ext cx="3736975" cy="908050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Milk Products</a:t>
            </a: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408238" y="1143000"/>
            <a:ext cx="3948112" cy="36909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000" dirty="0">
                <a:solidFill>
                  <a:srgbClr val="FFFF66"/>
                </a:solidFill>
              </a:rPr>
              <a:t>This group gives your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body an important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mineral called calcium.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Your bones and teeth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need calcium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to stay healthy.</a:t>
            </a:r>
            <a:endParaRPr lang="ru-RU" sz="3000" dirty="0">
              <a:solidFill>
                <a:srgbClr val="FFFF66"/>
              </a:solidFill>
            </a:endParaRPr>
          </a:p>
        </p:txBody>
      </p:sp>
      <p:pic>
        <p:nvPicPr>
          <p:cNvPr id="13" name="Picture 2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73538" y="5041900"/>
            <a:ext cx="15811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76438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 descr="Meatfoodgrou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11663"/>
            <a:ext cx="9144000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bean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444750"/>
            <a:ext cx="1828800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www_pics_am-furniture42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0225" y="0"/>
            <a:ext cx="35337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2171700" y="381000"/>
            <a:ext cx="3663950" cy="14573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Meat, Beans </a:t>
            </a:r>
            <a:br>
              <a:rPr kumimoji="0" lang="en-US" sz="43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3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and Eggs</a:t>
            </a: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1771650" y="1946275"/>
            <a:ext cx="4149725" cy="29733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000" dirty="0">
                <a:solidFill>
                  <a:srgbClr val="FFFF66"/>
                </a:solidFill>
              </a:rPr>
              <a:t>They have protein.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Protein helps your body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grow and be strong.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Protein keeps </a:t>
            </a:r>
          </a:p>
          <a:p>
            <a:pPr algn="ctr"/>
            <a:r>
              <a:rPr lang="en-US" sz="3000" dirty="0">
                <a:solidFill>
                  <a:srgbClr val="FFFF66"/>
                </a:solidFill>
              </a:rPr>
              <a:t>your body working well.</a:t>
            </a:r>
            <a:endParaRPr lang="ru-RU" sz="3000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FOOD PYRAMID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295400"/>
            <a:ext cx="7924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Comic Sans MS" pitchFamily="66" charset="0"/>
              </a:rPr>
              <a:t>Watch a video</a:t>
            </a:r>
            <a:endParaRPr lang="uk-UA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Healthy Breakfast Ideas_ Quick &amp; Easy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714500"/>
            <a:ext cx="609600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2388</TotalTime>
  <Words>488</Words>
  <Application>Microsoft Office PowerPoint</Application>
  <PresentationFormat>Экран (4:3)</PresentationFormat>
  <Paragraphs>81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“We are what we eat.”</vt:lpstr>
      <vt:lpstr>Make up the proverbs matching the beginning with the ending.  </vt:lpstr>
      <vt:lpstr>Слайд 3</vt:lpstr>
      <vt:lpstr>Слайд 4</vt:lpstr>
      <vt:lpstr>Слайд 5</vt:lpstr>
      <vt:lpstr>Слайд 6</vt:lpstr>
      <vt:lpstr>Слайд 7</vt:lpstr>
      <vt:lpstr>FOOD PYRAMID</vt:lpstr>
      <vt:lpstr>Watch a video</vt:lpstr>
      <vt:lpstr>Let`s play a game</vt:lpstr>
      <vt:lpstr>Reading.</vt:lpstr>
      <vt:lpstr>LET’S MAKE A PROJECT</vt:lpstr>
      <vt:lpstr>Grammar:  Conditional Mood</vt:lpstr>
      <vt:lpstr>Let`s relax and sing the song.</vt:lpstr>
      <vt:lpstr>Homework </vt:lpstr>
      <vt:lpstr>Results : </vt:lpstr>
      <vt:lpstr>Cinquain</vt:lpstr>
      <vt:lpstr>The lesson is over.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User</cp:lastModifiedBy>
  <cp:revision>95</cp:revision>
  <dcterms:created xsi:type="dcterms:W3CDTF">2013-08-21T19:17:07Z</dcterms:created>
  <dcterms:modified xsi:type="dcterms:W3CDTF">2015-11-30T15:17:59Z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313933</vt:lpwstr>
  </property>
  <property fmtid="{D5CDD505-2E9C-101B-9397-08002B2CF9AE}" pid="3" name="NXPowerLiteVersion">
    <vt:lpwstr>D4.1.4</vt:lpwstr>
  </property>
</Properties>
</file>